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8288000" cy="10287000"/>
  <p:notesSz cx="6858000" cy="9144000"/>
  <p:embeddedFontLst>
    <p:embeddedFont>
      <p:font typeface="Neue Machina" charset="1" panose="00000500000000000000"/>
      <p:regular r:id="rId17"/>
    </p:embeddedFont>
    <p:embeddedFont>
      <p:font typeface="DM Sans" charset="1" panose="00000000000000000000"/>
      <p:regular r:id="rId18"/>
    </p:embeddedFont>
    <p:embeddedFont>
      <p:font typeface="DM Sans Bold" charset="1" panose="00000000000000000000"/>
      <p:regular r:id="rId19"/>
    </p:embeddedFont>
    <p:embeddedFont>
      <p:font typeface="Canva Sans" charset="1" panose="020B0503030501040103"/>
      <p:regular r:id="rId20"/>
    </p:embeddedFont>
    <p:embeddedFont>
      <p:font typeface="DM Sans Italics" charset="1" panose="0000000000000000000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jpe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https://github.com/msu-abits/2025-cybersecurity" TargetMode="External" Type="http://schemas.openxmlformats.org/officeDocument/2006/relationships/hyperlink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jpeg" Type="http://schemas.openxmlformats.org/officeDocument/2006/relationships/image"/><Relationship Id="rId5" Target="../media/VAGrv4UT6kY.mp4" Type="http://schemas.openxmlformats.org/officeDocument/2006/relationships/video"/><Relationship Id="rId6" Target="../media/VAGrv4UT6kY.mp4" Type="http://schemas.microsoft.com/office/2007/relationships/media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.png" Type="http://schemas.openxmlformats.org/officeDocument/2006/relationships/image"/><Relationship Id="rId5" Target="../media/image6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9.jpeg" Type="http://schemas.openxmlformats.org/officeDocument/2006/relationships/image"/><Relationship Id="rId5" Target="../media/VAGrv1XoTyY.mp4" Type="http://schemas.openxmlformats.org/officeDocument/2006/relationships/video"/><Relationship Id="rId6" Target="../media/VAGrv1XoTyY.mp4" Type="http://schemas.microsoft.com/office/2007/relationships/media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0.jpeg" Type="http://schemas.openxmlformats.org/officeDocument/2006/relationships/image"/><Relationship Id="rId5" Target="../media/VAGrv_9s8qc.mp4" Type="http://schemas.openxmlformats.org/officeDocument/2006/relationships/video"/><Relationship Id="rId6" Target="../media/VAGrv_9s8qc.mp4" Type="http://schemas.microsoft.com/office/2007/relationships/media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1.png" Type="http://schemas.openxmlformats.org/officeDocument/2006/relationships/image"/><Relationship Id="rId5" Target="https://github.com/OlsonTyler0/ctf-multitool" TargetMode="External" Type="http://schemas.openxmlformats.org/officeDocument/2006/relationships/hyperlink"/><Relationship Id="rId6" Target="https://github.com/OlsonTyler0/ctf-multitool" TargetMode="External" Type="http://schemas.openxmlformats.org/officeDocument/2006/relationships/hyperlink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31F2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058955" y="7576115"/>
            <a:ext cx="2625945" cy="1561244"/>
          </a:xfrm>
          <a:custGeom>
            <a:avLst/>
            <a:gdLst/>
            <a:ahLst/>
            <a:cxnLst/>
            <a:rect r="r" b="b" t="t" l="l"/>
            <a:pathLst>
              <a:path h="1561244" w="2625945">
                <a:moveTo>
                  <a:pt x="0" y="0"/>
                </a:moveTo>
                <a:lnTo>
                  <a:pt x="2625946" y="0"/>
                </a:lnTo>
                <a:lnTo>
                  <a:pt x="2625946" y="1561244"/>
                </a:lnTo>
                <a:lnTo>
                  <a:pt x="0" y="15612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7576818" y="7576115"/>
            <a:ext cx="9682482" cy="1561244"/>
            <a:chOff x="0" y="0"/>
            <a:chExt cx="2550119" cy="41119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550119" cy="411192"/>
            </a:xfrm>
            <a:custGeom>
              <a:avLst/>
              <a:gdLst/>
              <a:ahLst/>
              <a:cxnLst/>
              <a:rect r="r" b="b" t="t" l="l"/>
              <a:pathLst>
                <a:path h="411192" w="2550119">
                  <a:moveTo>
                    <a:pt x="0" y="0"/>
                  </a:moveTo>
                  <a:lnTo>
                    <a:pt x="2550119" y="0"/>
                  </a:lnTo>
                  <a:lnTo>
                    <a:pt x="2550119" y="411192"/>
                  </a:lnTo>
                  <a:lnTo>
                    <a:pt x="0" y="411192"/>
                  </a:lnTo>
                  <a:close/>
                </a:path>
              </a:pathLst>
            </a:custGeom>
            <a:solidFill>
              <a:srgbClr val="F9F7F8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550119" cy="4492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true" rot="0">
            <a:off x="2452060" y="7576115"/>
            <a:ext cx="2625945" cy="1561244"/>
          </a:xfrm>
          <a:custGeom>
            <a:avLst/>
            <a:gdLst/>
            <a:ahLst/>
            <a:cxnLst/>
            <a:rect r="r" b="b" t="t" l="l"/>
            <a:pathLst>
              <a:path h="1561244" w="2625945">
                <a:moveTo>
                  <a:pt x="0" y="1561244"/>
                </a:moveTo>
                <a:lnTo>
                  <a:pt x="2625945" y="1561244"/>
                </a:lnTo>
                <a:lnTo>
                  <a:pt x="2625945" y="0"/>
                </a:lnTo>
                <a:lnTo>
                  <a:pt x="0" y="0"/>
                </a:lnTo>
                <a:lnTo>
                  <a:pt x="0" y="156124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164361" y="7576115"/>
            <a:ext cx="2625945" cy="1561244"/>
          </a:xfrm>
          <a:custGeom>
            <a:avLst/>
            <a:gdLst/>
            <a:ahLst/>
            <a:cxnLst/>
            <a:rect r="r" b="b" t="t" l="l"/>
            <a:pathLst>
              <a:path h="1561244" w="2625945">
                <a:moveTo>
                  <a:pt x="0" y="0"/>
                </a:moveTo>
                <a:lnTo>
                  <a:pt x="2625946" y="0"/>
                </a:lnTo>
                <a:lnTo>
                  <a:pt x="2625946" y="1561244"/>
                </a:lnTo>
                <a:lnTo>
                  <a:pt x="0" y="15612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8" id="8"/>
          <p:cNvSpPr/>
          <p:nvPr/>
        </p:nvSpPr>
        <p:spPr>
          <a:xfrm flipH="true" flipV="true">
            <a:off x="15400407" y="-415436"/>
            <a:ext cx="0" cy="6269295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9" id="9"/>
          <p:cNvGrpSpPr/>
          <p:nvPr/>
        </p:nvGrpSpPr>
        <p:grpSpPr>
          <a:xfrm rot="0">
            <a:off x="8638863" y="2109362"/>
            <a:ext cx="4399381" cy="4399381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D9D9D9">
                  <a:alpha val="62745"/>
                </a:srgbClr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780021" y="1976012"/>
            <a:ext cx="14620386" cy="38778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493"/>
              </a:lnSpc>
            </a:pPr>
            <a:r>
              <a:rPr lang="en-US" sz="11827">
                <a:solidFill>
                  <a:srgbClr val="FFFFFF"/>
                </a:solidFill>
                <a:latin typeface="Neue Machina"/>
                <a:ea typeface="Neue Machina"/>
                <a:cs typeface="Neue Machina"/>
                <a:sym typeface="Neue Machina"/>
              </a:rPr>
              <a:t>CAPTURE THE FLAG CHALLENGES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420997" y="7974004"/>
            <a:ext cx="8309634" cy="689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80"/>
              </a:lnSpc>
            </a:pPr>
            <a:r>
              <a:rPr lang="en-US" sz="4057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Hacking for good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5672693" y="990600"/>
            <a:ext cx="2115876" cy="3607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95"/>
              </a:lnSpc>
            </a:pPr>
            <a:r>
              <a:rPr lang="en-US" sz="2139" spc="267">
                <a:solidFill>
                  <a:srgbClr val="D9D9D9"/>
                </a:solidFill>
                <a:latin typeface="DM Sans"/>
                <a:ea typeface="DM Sans"/>
                <a:cs typeface="DM Sans"/>
                <a:sym typeface="DM Sans"/>
              </a:rPr>
              <a:t>Project Flags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10103352" y="1028700"/>
            <a:ext cx="4399381" cy="4399381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D9D9D9">
                  <a:alpha val="62745"/>
                </a:srgbClr>
              </a:soli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18" id="18"/>
          <p:cNvSpPr/>
          <p:nvPr/>
        </p:nvSpPr>
        <p:spPr>
          <a:xfrm>
            <a:off x="16658348" y="7585640"/>
            <a:ext cx="1158796" cy="0"/>
          </a:xfrm>
          <a:prstGeom prst="line">
            <a:avLst/>
          </a:prstGeom>
          <a:ln cap="flat" w="95250">
            <a:solidFill>
              <a:srgbClr val="FF753A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9" id="19"/>
          <p:cNvSpPr/>
          <p:nvPr/>
        </p:nvSpPr>
        <p:spPr>
          <a:xfrm flipV="true">
            <a:off x="17247272" y="7006242"/>
            <a:ext cx="0" cy="1158796"/>
          </a:xfrm>
          <a:prstGeom prst="line">
            <a:avLst/>
          </a:prstGeom>
          <a:ln cap="flat" w="95250">
            <a:solidFill>
              <a:srgbClr val="FF753A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31F2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448690" y="1618202"/>
            <a:ext cx="11390620" cy="5121524"/>
            <a:chOff x="0" y="0"/>
            <a:chExt cx="3671907" cy="165098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671907" cy="1650987"/>
            </a:xfrm>
            <a:custGeom>
              <a:avLst/>
              <a:gdLst/>
              <a:ahLst/>
              <a:cxnLst/>
              <a:rect r="r" b="b" t="t" l="l"/>
              <a:pathLst>
                <a:path h="1650987" w="3671907">
                  <a:moveTo>
                    <a:pt x="0" y="0"/>
                  </a:moveTo>
                  <a:lnTo>
                    <a:pt x="3671907" y="0"/>
                  </a:lnTo>
                  <a:lnTo>
                    <a:pt x="3671907" y="1650987"/>
                  </a:lnTo>
                  <a:lnTo>
                    <a:pt x="0" y="1650987"/>
                  </a:lnTo>
                  <a:close/>
                </a:path>
              </a:pathLst>
            </a:custGeom>
            <a:blipFill>
              <a:blip r:embed="rId2"/>
              <a:stretch>
                <a:fillRect l="0" t="-29344" r="0" b="-10216"/>
              </a:stretch>
            </a:blipFill>
          </p:spPr>
        </p:sp>
      </p:grpSp>
      <p:sp>
        <p:nvSpPr>
          <p:cNvPr name="AutoShape 4" id="4"/>
          <p:cNvSpPr/>
          <p:nvPr/>
        </p:nvSpPr>
        <p:spPr>
          <a:xfrm flipH="true">
            <a:off x="16554416" y="1283796"/>
            <a:ext cx="0" cy="5759559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-10800000">
            <a:off x="-409782" y="7857692"/>
            <a:ext cx="2133841" cy="1268666"/>
          </a:xfrm>
          <a:custGeom>
            <a:avLst/>
            <a:gdLst/>
            <a:ahLst/>
            <a:cxnLst/>
            <a:rect r="r" b="b" t="t" l="l"/>
            <a:pathLst>
              <a:path h="1268666" w="2133841">
                <a:moveTo>
                  <a:pt x="0" y="0"/>
                </a:moveTo>
                <a:lnTo>
                  <a:pt x="2133841" y="0"/>
                </a:lnTo>
                <a:lnTo>
                  <a:pt x="2133841" y="1268666"/>
                </a:lnTo>
                <a:lnTo>
                  <a:pt x="0" y="12686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6" id="6"/>
          <p:cNvSpPr txBox="true"/>
          <p:nvPr/>
        </p:nvSpPr>
        <p:spPr>
          <a:xfrm rot="0">
            <a:off x="2098534" y="7910131"/>
            <a:ext cx="15695689" cy="10875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8768"/>
              </a:lnSpc>
            </a:pPr>
            <a:r>
              <a:rPr lang="en-US" sz="6693">
                <a:solidFill>
                  <a:srgbClr val="FFFFFF"/>
                </a:solidFill>
                <a:latin typeface="Neue Machina"/>
                <a:ea typeface="Neue Machina"/>
                <a:cs typeface="Neue Machina"/>
                <a:sym typeface="Neue Machina"/>
              </a:rPr>
              <a:t>LETS LOOK AT TODAY’S CTF!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31F2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-5400000">
            <a:off x="-895514" y="5781698"/>
            <a:ext cx="3261206" cy="1938935"/>
          </a:xfrm>
          <a:custGeom>
            <a:avLst/>
            <a:gdLst/>
            <a:ahLst/>
            <a:cxnLst/>
            <a:rect r="r" b="b" t="t" l="l"/>
            <a:pathLst>
              <a:path h="1938935" w="3261206">
                <a:moveTo>
                  <a:pt x="0" y="1938935"/>
                </a:moveTo>
                <a:lnTo>
                  <a:pt x="3261206" y="1938935"/>
                </a:lnTo>
                <a:lnTo>
                  <a:pt x="3261206" y="0"/>
                </a:lnTo>
                <a:lnTo>
                  <a:pt x="0" y="0"/>
                </a:lnTo>
                <a:lnTo>
                  <a:pt x="0" y="193893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-895514" y="2556842"/>
            <a:ext cx="3261206" cy="1938935"/>
          </a:xfrm>
          <a:custGeom>
            <a:avLst/>
            <a:gdLst/>
            <a:ahLst/>
            <a:cxnLst/>
            <a:rect r="r" b="b" t="t" l="l"/>
            <a:pathLst>
              <a:path h="1938935" w="3261206">
                <a:moveTo>
                  <a:pt x="0" y="0"/>
                </a:moveTo>
                <a:lnTo>
                  <a:pt x="3261206" y="0"/>
                </a:lnTo>
                <a:lnTo>
                  <a:pt x="3261206" y="1938935"/>
                </a:lnTo>
                <a:lnTo>
                  <a:pt x="0" y="19389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307734" y="1705206"/>
            <a:ext cx="13303321" cy="28690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3033"/>
              </a:lnSpc>
            </a:pPr>
            <a:r>
              <a:rPr lang="en-US" sz="17582">
                <a:solidFill>
                  <a:srgbClr val="FFFFFF"/>
                </a:solidFill>
                <a:latin typeface="Neue Machina"/>
                <a:ea typeface="Neue Machina"/>
                <a:cs typeface="Neue Machina"/>
                <a:sym typeface="Neue Machina"/>
              </a:rPr>
              <a:t>THANK YOU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3307744" y="5113399"/>
            <a:ext cx="16197485" cy="2314087"/>
            <a:chOff x="0" y="0"/>
            <a:chExt cx="4266004" cy="60947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266004" cy="609471"/>
            </a:xfrm>
            <a:custGeom>
              <a:avLst/>
              <a:gdLst/>
              <a:ahLst/>
              <a:cxnLst/>
              <a:rect r="r" b="b" t="t" l="l"/>
              <a:pathLst>
                <a:path h="609471" w="4266004">
                  <a:moveTo>
                    <a:pt x="0" y="0"/>
                  </a:moveTo>
                  <a:lnTo>
                    <a:pt x="4266004" y="0"/>
                  </a:lnTo>
                  <a:lnTo>
                    <a:pt x="4266004" y="609471"/>
                  </a:lnTo>
                  <a:lnTo>
                    <a:pt x="0" y="609471"/>
                  </a:lnTo>
                  <a:close/>
                </a:path>
              </a:pathLst>
            </a:custGeom>
            <a:solidFill>
              <a:srgbClr val="FF753A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266004" cy="6475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8" id="8"/>
          <p:cNvSpPr/>
          <p:nvPr/>
        </p:nvSpPr>
        <p:spPr>
          <a:xfrm flipH="true" flipV="true">
            <a:off x="3307744" y="8362719"/>
            <a:ext cx="16624214" cy="1905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9" id="9"/>
          <p:cNvSpPr txBox="true"/>
          <p:nvPr/>
        </p:nvSpPr>
        <p:spPr>
          <a:xfrm rot="0">
            <a:off x="3586945" y="5944116"/>
            <a:ext cx="10577354" cy="5955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77"/>
              </a:lnSpc>
              <a:spcBef>
                <a:spcPct val="0"/>
              </a:spcBef>
            </a:pPr>
            <a:r>
              <a:rPr lang="en-US" sz="3555" u="sng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  <a:hlinkClick r:id="rId4" tooltip="https://github.com/msu-abits/2025-cybersecurity"/>
              </a:rPr>
              <a:t>https://github.com/msu-abits/2025-cybersecurity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31F2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142825" y="2891726"/>
            <a:ext cx="8700434" cy="6366574"/>
            <a:chOff x="0" y="0"/>
            <a:chExt cx="2291472" cy="167679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291472" cy="1676793"/>
            </a:xfrm>
            <a:custGeom>
              <a:avLst/>
              <a:gdLst/>
              <a:ahLst/>
              <a:cxnLst/>
              <a:rect r="r" b="b" t="t" l="l"/>
              <a:pathLst>
                <a:path h="1676793" w="2291472">
                  <a:moveTo>
                    <a:pt x="0" y="0"/>
                  </a:moveTo>
                  <a:lnTo>
                    <a:pt x="2291472" y="0"/>
                  </a:lnTo>
                  <a:lnTo>
                    <a:pt x="2291472" y="1676793"/>
                  </a:lnTo>
                  <a:lnTo>
                    <a:pt x="0" y="1676793"/>
                  </a:lnTo>
                  <a:close/>
                </a:path>
              </a:pathLst>
            </a:custGeom>
            <a:solidFill>
              <a:srgbClr val="F9F7F8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291472" cy="17148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true" rot="0">
            <a:off x="16928659" y="0"/>
            <a:ext cx="1876500" cy="1115664"/>
          </a:xfrm>
          <a:custGeom>
            <a:avLst/>
            <a:gdLst/>
            <a:ahLst/>
            <a:cxnLst/>
            <a:rect r="r" b="b" t="t" l="l"/>
            <a:pathLst>
              <a:path h="1115664" w="1876500">
                <a:moveTo>
                  <a:pt x="0" y="1115664"/>
                </a:moveTo>
                <a:lnTo>
                  <a:pt x="1876500" y="1115664"/>
                </a:lnTo>
                <a:lnTo>
                  <a:pt x="1876500" y="0"/>
                </a:lnTo>
                <a:lnTo>
                  <a:pt x="0" y="0"/>
                </a:lnTo>
                <a:lnTo>
                  <a:pt x="0" y="111566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071209" y="0"/>
            <a:ext cx="1876500" cy="1115664"/>
          </a:xfrm>
          <a:custGeom>
            <a:avLst/>
            <a:gdLst/>
            <a:ahLst/>
            <a:cxnLst/>
            <a:rect r="r" b="b" t="t" l="l"/>
            <a:pathLst>
              <a:path h="1115664" w="1876500">
                <a:moveTo>
                  <a:pt x="0" y="0"/>
                </a:moveTo>
                <a:lnTo>
                  <a:pt x="1876500" y="0"/>
                </a:lnTo>
                <a:lnTo>
                  <a:pt x="1876500" y="1115664"/>
                </a:lnTo>
                <a:lnTo>
                  <a:pt x="0" y="11156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true" rot="0">
            <a:off x="13213760" y="0"/>
            <a:ext cx="1876500" cy="1115664"/>
          </a:xfrm>
          <a:custGeom>
            <a:avLst/>
            <a:gdLst/>
            <a:ahLst/>
            <a:cxnLst/>
            <a:rect r="r" b="b" t="t" l="l"/>
            <a:pathLst>
              <a:path h="1115664" w="1876500">
                <a:moveTo>
                  <a:pt x="0" y="1115664"/>
                </a:moveTo>
                <a:lnTo>
                  <a:pt x="1876499" y="1115664"/>
                </a:lnTo>
                <a:lnTo>
                  <a:pt x="1876499" y="0"/>
                </a:lnTo>
                <a:lnTo>
                  <a:pt x="0" y="0"/>
                </a:lnTo>
                <a:lnTo>
                  <a:pt x="0" y="111566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1346785" y="0"/>
            <a:ext cx="1876500" cy="1115664"/>
          </a:xfrm>
          <a:custGeom>
            <a:avLst/>
            <a:gdLst/>
            <a:ahLst/>
            <a:cxnLst/>
            <a:rect r="r" b="b" t="t" l="l"/>
            <a:pathLst>
              <a:path h="1115664" w="1876500">
                <a:moveTo>
                  <a:pt x="0" y="0"/>
                </a:moveTo>
                <a:lnTo>
                  <a:pt x="1876500" y="0"/>
                </a:lnTo>
                <a:lnTo>
                  <a:pt x="1876500" y="1115664"/>
                </a:lnTo>
                <a:lnTo>
                  <a:pt x="0" y="11156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9" id="9">
            <a:hlinkClick action="ppaction://media"/>
          </p:cNvPr>
          <p:cNvPicPr>
            <a:picLocks noChangeAspect="true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659801" y="702813"/>
            <a:ext cx="5915590" cy="4555004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1246256" y="7150669"/>
            <a:ext cx="8260855" cy="9997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075"/>
              </a:lnSpc>
            </a:pPr>
            <a:r>
              <a:rPr lang="en-US" sz="6164">
                <a:solidFill>
                  <a:srgbClr val="FFFFFF"/>
                </a:solidFill>
                <a:latin typeface="Neue Machina"/>
                <a:ea typeface="Neue Machina"/>
                <a:cs typeface="Neue Machina"/>
                <a:sym typeface="Neue Machina"/>
              </a:rPr>
              <a:t>THE OBJECTIVES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303130" y="3781125"/>
            <a:ext cx="6379825" cy="11627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9620" indent="-239810" lvl="1">
              <a:lnSpc>
                <a:spcPts val="3110"/>
              </a:lnSpc>
              <a:buFont typeface="Arial"/>
              <a:buChar char="•"/>
            </a:pPr>
            <a:r>
              <a:rPr lang="en-US" sz="222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Definition: Capture the flag challenges are ways that we can compete and prove our skills in a ethical environment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303130" y="5210193"/>
            <a:ext cx="6379825" cy="11627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9620" indent="-239810" lvl="1">
              <a:lnSpc>
                <a:spcPts val="3110"/>
              </a:lnSpc>
              <a:buFont typeface="Arial"/>
              <a:buChar char="•"/>
            </a:pPr>
            <a:r>
              <a:rPr lang="en-US" sz="222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Objective: We are going to go over how to compete in a competition and go over studying for one.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303130" y="6611161"/>
            <a:ext cx="6379825" cy="3817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9620" indent="-239810" lvl="1">
              <a:lnSpc>
                <a:spcPts val="3110"/>
              </a:lnSpc>
              <a:buFont typeface="Arial"/>
              <a:buChar char="•"/>
            </a:pPr>
            <a:r>
              <a:rPr lang="en-US" sz="2221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And... Win some competitions.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31F2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1677472" y="5014651"/>
            <a:ext cx="0" cy="362261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-1298914" y="1893757"/>
            <a:ext cx="2625945" cy="1561244"/>
          </a:xfrm>
          <a:custGeom>
            <a:avLst/>
            <a:gdLst/>
            <a:ahLst/>
            <a:cxnLst/>
            <a:rect r="r" b="b" t="t" l="l"/>
            <a:pathLst>
              <a:path h="1561244" w="2625945">
                <a:moveTo>
                  <a:pt x="0" y="0"/>
                </a:moveTo>
                <a:lnTo>
                  <a:pt x="2625945" y="0"/>
                </a:lnTo>
                <a:lnTo>
                  <a:pt x="2625945" y="1561244"/>
                </a:lnTo>
                <a:lnTo>
                  <a:pt x="0" y="15612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true" rot="0">
            <a:off x="1307981" y="1893757"/>
            <a:ext cx="2625945" cy="1561244"/>
          </a:xfrm>
          <a:custGeom>
            <a:avLst/>
            <a:gdLst/>
            <a:ahLst/>
            <a:cxnLst/>
            <a:rect r="r" b="b" t="t" l="l"/>
            <a:pathLst>
              <a:path h="1561244" w="2625945">
                <a:moveTo>
                  <a:pt x="0" y="1561244"/>
                </a:moveTo>
                <a:lnTo>
                  <a:pt x="2625945" y="1561244"/>
                </a:lnTo>
                <a:lnTo>
                  <a:pt x="2625945" y="0"/>
                </a:lnTo>
                <a:lnTo>
                  <a:pt x="0" y="0"/>
                </a:lnTo>
                <a:lnTo>
                  <a:pt x="0" y="156124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45684" y="5014651"/>
            <a:ext cx="5106262" cy="2878655"/>
          </a:xfrm>
          <a:custGeom>
            <a:avLst/>
            <a:gdLst/>
            <a:ahLst/>
            <a:cxnLst/>
            <a:rect r="r" b="b" t="t" l="l"/>
            <a:pathLst>
              <a:path h="2878655" w="5106262">
                <a:moveTo>
                  <a:pt x="0" y="0"/>
                </a:moveTo>
                <a:lnTo>
                  <a:pt x="5106263" y="0"/>
                </a:lnTo>
                <a:lnTo>
                  <a:pt x="5106263" y="2878656"/>
                </a:lnTo>
                <a:lnTo>
                  <a:pt x="0" y="287865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810826" y="1558189"/>
            <a:ext cx="11672472" cy="21561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8600"/>
              </a:lnSpc>
            </a:pPr>
            <a:r>
              <a:rPr lang="en-US" sz="6565">
                <a:solidFill>
                  <a:srgbClr val="FFFFFF"/>
                </a:solidFill>
                <a:latin typeface="Neue Machina"/>
                <a:ea typeface="Neue Machina"/>
                <a:cs typeface="Neue Machina"/>
                <a:sym typeface="Neue Machina"/>
              </a:rPr>
              <a:t>WHY TRY CAPTURE THE FLAGS?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834125" y="5512611"/>
            <a:ext cx="5306270" cy="843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22237" indent="-261119" lvl="1">
              <a:lnSpc>
                <a:spcPts val="3386"/>
              </a:lnSpc>
              <a:buFont typeface="Arial"/>
              <a:buChar char="•"/>
            </a:pPr>
            <a:r>
              <a:rPr lang="en-US" b="true" sz="2418">
                <a:solidFill>
                  <a:srgbClr val="D9D9D9"/>
                </a:solidFill>
                <a:latin typeface="DM Sans Bold"/>
                <a:ea typeface="DM Sans Bold"/>
                <a:cs typeface="DM Sans Bold"/>
                <a:sym typeface="DM Sans Bold"/>
              </a:rPr>
              <a:t>Demonstrate practical security skill to employers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834125" y="7179422"/>
            <a:ext cx="5306270" cy="414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22237" indent="-261119" lvl="1">
              <a:lnSpc>
                <a:spcPts val="3386"/>
              </a:lnSpc>
              <a:buFont typeface="Arial"/>
              <a:buChar char="•"/>
            </a:pPr>
            <a:r>
              <a:rPr lang="en-US" b="true" sz="2418">
                <a:solidFill>
                  <a:srgbClr val="D9D9D9"/>
                </a:solidFill>
                <a:latin typeface="DM Sans Bold"/>
                <a:ea typeface="DM Sans Bold"/>
                <a:cs typeface="DM Sans Bold"/>
                <a:sym typeface="DM Sans Bold"/>
              </a:rPr>
              <a:t>An amazing resume builder.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636045" y="5359847"/>
            <a:ext cx="5306270" cy="843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22237" indent="-261119" lvl="1">
              <a:lnSpc>
                <a:spcPts val="3386"/>
              </a:lnSpc>
              <a:buFont typeface="Arial"/>
              <a:buChar char="•"/>
            </a:pPr>
            <a:r>
              <a:rPr lang="en-US" b="true" sz="2418">
                <a:solidFill>
                  <a:srgbClr val="D9D9D9"/>
                </a:solidFill>
                <a:latin typeface="DM Sans Bold"/>
                <a:ea typeface="DM Sans Bold"/>
                <a:cs typeface="DM Sans Bold"/>
                <a:sym typeface="DM Sans Bold"/>
              </a:rPr>
              <a:t>Network with Cybersecurity Professionals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636045" y="7179422"/>
            <a:ext cx="5306270" cy="843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22237" indent="-261119" lvl="1">
              <a:lnSpc>
                <a:spcPts val="3386"/>
              </a:lnSpc>
              <a:buFont typeface="Arial"/>
              <a:buChar char="•"/>
            </a:pPr>
            <a:r>
              <a:rPr lang="en-US" b="true" sz="2418">
                <a:solidFill>
                  <a:srgbClr val="D9D9D9"/>
                </a:solidFill>
                <a:latin typeface="DM Sans Bold"/>
                <a:ea typeface="DM Sans Bold"/>
                <a:cs typeface="DM Sans Bold"/>
                <a:sym typeface="DM Sans Bold"/>
              </a:rPr>
              <a:t>Where do you land in cybersecurity?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31F2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483298" y="5143500"/>
            <a:ext cx="3580916" cy="3781446"/>
            <a:chOff x="0" y="0"/>
            <a:chExt cx="943122" cy="99593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43122" cy="995936"/>
            </a:xfrm>
            <a:custGeom>
              <a:avLst/>
              <a:gdLst/>
              <a:ahLst/>
              <a:cxnLst/>
              <a:rect r="r" b="b" t="t" l="l"/>
              <a:pathLst>
                <a:path h="995936" w="943122">
                  <a:moveTo>
                    <a:pt x="0" y="0"/>
                  </a:moveTo>
                  <a:lnTo>
                    <a:pt x="943122" y="0"/>
                  </a:lnTo>
                  <a:lnTo>
                    <a:pt x="943122" y="995936"/>
                  </a:lnTo>
                  <a:lnTo>
                    <a:pt x="0" y="995936"/>
                  </a:lnTo>
                  <a:close/>
                </a:path>
              </a:pathLst>
            </a:custGeom>
            <a:solidFill>
              <a:srgbClr val="F9F7F8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943122" cy="10340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-1298914" y="1893757"/>
            <a:ext cx="2625945" cy="1561244"/>
          </a:xfrm>
          <a:custGeom>
            <a:avLst/>
            <a:gdLst/>
            <a:ahLst/>
            <a:cxnLst/>
            <a:rect r="r" b="b" t="t" l="l"/>
            <a:pathLst>
              <a:path h="1561244" w="2625945">
                <a:moveTo>
                  <a:pt x="0" y="0"/>
                </a:moveTo>
                <a:lnTo>
                  <a:pt x="2625945" y="0"/>
                </a:lnTo>
                <a:lnTo>
                  <a:pt x="2625945" y="1561244"/>
                </a:lnTo>
                <a:lnTo>
                  <a:pt x="0" y="15612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true" rot="0">
            <a:off x="1307981" y="1893757"/>
            <a:ext cx="2625945" cy="1561244"/>
          </a:xfrm>
          <a:custGeom>
            <a:avLst/>
            <a:gdLst/>
            <a:ahLst/>
            <a:cxnLst/>
            <a:rect r="r" b="b" t="t" l="l"/>
            <a:pathLst>
              <a:path h="1561244" w="2625945">
                <a:moveTo>
                  <a:pt x="0" y="1561244"/>
                </a:moveTo>
                <a:lnTo>
                  <a:pt x="2625945" y="1561244"/>
                </a:lnTo>
                <a:lnTo>
                  <a:pt x="2625945" y="0"/>
                </a:lnTo>
                <a:lnTo>
                  <a:pt x="0" y="0"/>
                </a:lnTo>
                <a:lnTo>
                  <a:pt x="0" y="156124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51577" y="4035285"/>
            <a:ext cx="5156412" cy="5997876"/>
          </a:xfrm>
          <a:custGeom>
            <a:avLst/>
            <a:gdLst/>
            <a:ahLst/>
            <a:cxnLst/>
            <a:rect r="r" b="b" t="t" l="l"/>
            <a:pathLst>
              <a:path h="5997876" w="5156412">
                <a:moveTo>
                  <a:pt x="0" y="0"/>
                </a:moveTo>
                <a:lnTo>
                  <a:pt x="5156412" y="0"/>
                </a:lnTo>
                <a:lnTo>
                  <a:pt x="5156412" y="5997876"/>
                </a:lnTo>
                <a:lnTo>
                  <a:pt x="0" y="599787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6562087" y="4465009"/>
            <a:ext cx="11231537" cy="5138428"/>
          </a:xfrm>
          <a:custGeom>
            <a:avLst/>
            <a:gdLst/>
            <a:ahLst/>
            <a:cxnLst/>
            <a:rect r="r" b="b" t="t" l="l"/>
            <a:pathLst>
              <a:path h="5138428" w="11231537">
                <a:moveTo>
                  <a:pt x="0" y="0"/>
                </a:moveTo>
                <a:lnTo>
                  <a:pt x="11231536" y="0"/>
                </a:lnTo>
                <a:lnTo>
                  <a:pt x="11231536" y="5138428"/>
                </a:lnTo>
                <a:lnTo>
                  <a:pt x="0" y="513842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4810826" y="1558189"/>
            <a:ext cx="11672472" cy="10703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8600"/>
              </a:lnSpc>
            </a:pPr>
            <a:r>
              <a:rPr lang="en-US" sz="6565">
                <a:solidFill>
                  <a:srgbClr val="FFFFFF"/>
                </a:solidFill>
                <a:latin typeface="Neue Machina"/>
                <a:ea typeface="Neue Machina"/>
                <a:cs typeface="Neue Machina"/>
                <a:sym typeface="Neue Machina"/>
              </a:rPr>
              <a:t>UNDERSTANDING A CTF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184351" y="3416901"/>
            <a:ext cx="11739245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 CTF:  An exercise which participants attempt to find text strings (Flags) which are hidden in systems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6631029"/>
            <a:ext cx="2067117" cy="2529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93"/>
              </a:lnSpc>
              <a:spcBef>
                <a:spcPct val="0"/>
              </a:spcBef>
            </a:pPr>
            <a:r>
              <a:rPr lang="en-US" sz="1495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HTB{onboard1ng_fl4g}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31F2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824792" y="337929"/>
            <a:ext cx="4399381" cy="4399381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FFF">
                  <a:alpha val="62745"/>
                </a:srgbClr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4349669" y="1772251"/>
            <a:ext cx="1579558" cy="1530736"/>
          </a:xfrm>
          <a:custGeom>
            <a:avLst/>
            <a:gdLst/>
            <a:ahLst/>
            <a:cxnLst/>
            <a:rect r="r" b="b" t="t" l="l"/>
            <a:pathLst>
              <a:path h="1530736" w="1579558">
                <a:moveTo>
                  <a:pt x="0" y="0"/>
                </a:moveTo>
                <a:lnTo>
                  <a:pt x="1579558" y="0"/>
                </a:lnTo>
                <a:lnTo>
                  <a:pt x="1579558" y="1530736"/>
                </a:lnTo>
                <a:lnTo>
                  <a:pt x="0" y="15307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6" id="6">
            <a:hlinkClick action="ppaction://media"/>
          </p:cNvPr>
          <p:cNvPicPr>
            <a:picLocks noChangeAspect="true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3337462" y="5217601"/>
            <a:ext cx="4181795" cy="3937857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234901" y="1439272"/>
            <a:ext cx="13114768" cy="10703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600"/>
              </a:lnSpc>
            </a:pPr>
            <a:r>
              <a:rPr lang="en-US" sz="6565">
                <a:solidFill>
                  <a:srgbClr val="FFFFFF"/>
                </a:solidFill>
                <a:latin typeface="Neue Machina"/>
                <a:ea typeface="Neue Machina"/>
                <a:cs typeface="Neue Machina"/>
                <a:sym typeface="Neue Machina"/>
              </a:rPr>
              <a:t>TYPES OF CTFS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34901" y="4712389"/>
            <a:ext cx="5021808" cy="5052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78"/>
              </a:lnSpc>
            </a:pPr>
            <a:r>
              <a:rPr lang="en-US" sz="2984">
                <a:solidFill>
                  <a:srgbClr val="D9D9D9"/>
                </a:solidFill>
                <a:latin typeface="DM Sans"/>
                <a:ea typeface="DM Sans"/>
                <a:cs typeface="DM Sans"/>
                <a:sym typeface="DM Sans"/>
              </a:rPr>
              <a:t>Jeopardy-Style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34901" y="5809043"/>
            <a:ext cx="4946914" cy="3999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86870" indent="-243435" lvl="1">
              <a:lnSpc>
                <a:spcPts val="3157"/>
              </a:lnSpc>
              <a:buFont typeface="Arial"/>
              <a:buChar char="•"/>
            </a:pPr>
            <a:r>
              <a:rPr lang="en-US" sz="2255">
                <a:solidFill>
                  <a:srgbClr val="D9D9D9"/>
                </a:solidFill>
                <a:latin typeface="DM Sans"/>
                <a:ea typeface="DM Sans"/>
                <a:cs typeface="DM Sans"/>
                <a:sym typeface="DM Sans"/>
              </a:rPr>
              <a:t>Multiple challenge categories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72348" y="6786609"/>
            <a:ext cx="4946914" cy="3903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86870" indent="-243435" lvl="1">
              <a:lnSpc>
                <a:spcPts val="3157"/>
              </a:lnSpc>
              <a:buFont typeface="Arial"/>
              <a:buChar char="•"/>
            </a:pPr>
            <a:r>
              <a:rPr lang="en-US" sz="2255">
                <a:solidFill>
                  <a:srgbClr val="D9D9D9"/>
                </a:solidFill>
                <a:latin typeface="DM Sans"/>
                <a:ea typeface="DM Sans"/>
                <a:cs typeface="DM Sans"/>
                <a:sym typeface="DM Sans"/>
              </a:rPr>
              <a:t>The classic “Text challenges”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051830" y="4699209"/>
            <a:ext cx="4959587" cy="5052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78"/>
              </a:lnSpc>
            </a:pPr>
            <a:r>
              <a:rPr lang="en-US" sz="2984">
                <a:solidFill>
                  <a:srgbClr val="D9D9D9"/>
                </a:solidFill>
                <a:latin typeface="DM Sans"/>
                <a:ea typeface="DM Sans"/>
                <a:cs typeface="DM Sans"/>
                <a:sym typeface="DM Sans"/>
              </a:rPr>
              <a:t>Attack - Defense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051830" y="5795863"/>
            <a:ext cx="4560149" cy="799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86870" indent="-243435" lvl="1">
              <a:lnSpc>
                <a:spcPts val="3157"/>
              </a:lnSpc>
              <a:buFont typeface="Arial"/>
              <a:buChar char="•"/>
            </a:pPr>
            <a:r>
              <a:rPr lang="en-US" sz="2255">
                <a:solidFill>
                  <a:srgbClr val="D9D9D9"/>
                </a:solidFill>
                <a:latin typeface="DM Sans"/>
                <a:ea typeface="DM Sans"/>
                <a:cs typeface="DM Sans"/>
                <a:sym typeface="DM Sans"/>
              </a:rPr>
              <a:t>Collegiate Cyber Defence Competition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051830" y="7129380"/>
            <a:ext cx="4560149" cy="7904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86870" indent="-243435" lvl="1">
              <a:lnSpc>
                <a:spcPts val="3157"/>
              </a:lnSpc>
              <a:buFont typeface="Arial"/>
              <a:buChar char="•"/>
            </a:pPr>
            <a:r>
              <a:rPr lang="en-US" sz="2255">
                <a:solidFill>
                  <a:srgbClr val="D9D9D9"/>
                </a:solidFill>
                <a:latin typeface="DM Sans"/>
                <a:ea typeface="DM Sans"/>
                <a:cs typeface="DM Sans"/>
                <a:sym typeface="DM Sans"/>
              </a:rPr>
              <a:t>Defending servers against attack / Attacking others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09795" y="7744000"/>
            <a:ext cx="4946914" cy="7904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86870" indent="-243435" lvl="1">
              <a:lnSpc>
                <a:spcPts val="3157"/>
              </a:lnSpc>
              <a:buFont typeface="Arial"/>
              <a:buChar char="•"/>
            </a:pPr>
            <a:r>
              <a:rPr lang="en-US" sz="2255">
                <a:solidFill>
                  <a:srgbClr val="D9D9D9"/>
                </a:solidFill>
                <a:latin typeface="DM Sans"/>
                <a:ea typeface="DM Sans"/>
                <a:cs typeface="DM Sans"/>
                <a:sym typeface="DM Sans"/>
              </a:rPr>
              <a:t>Decode: ZmxhZ3tmbGFnfQ==  </a:t>
            </a:r>
          </a:p>
          <a:p>
            <a:pPr algn="l">
              <a:lnSpc>
                <a:spcPts val="3157"/>
              </a:lnSpc>
            </a:pPr>
            <a:r>
              <a:rPr lang="en-US" sz="2255">
                <a:solidFill>
                  <a:srgbClr val="D9D9D9"/>
                </a:solidFill>
                <a:latin typeface="DM Sans"/>
                <a:ea typeface="DM Sans"/>
                <a:cs typeface="DM Sans"/>
                <a:sym typeface="DM Sans"/>
              </a:rPr>
              <a:t>flag{flag}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051830" y="8115410"/>
            <a:ext cx="4560149" cy="7904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86870" indent="-243435" lvl="1">
              <a:lnSpc>
                <a:spcPts val="3157"/>
              </a:lnSpc>
              <a:buFont typeface="Arial"/>
              <a:buChar char="•"/>
            </a:pPr>
            <a:r>
              <a:rPr lang="en-US" sz="2255">
                <a:solidFill>
                  <a:srgbClr val="D9D9D9"/>
                </a:solidFill>
                <a:latin typeface="DM Sans"/>
                <a:ea typeface="DM Sans"/>
                <a:cs typeface="DM Sans"/>
                <a:sym typeface="DM Sans"/>
              </a:rPr>
              <a:t>Not currently in scope for our CTF team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31F2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483298" y="5143500"/>
            <a:ext cx="3580916" cy="3781446"/>
            <a:chOff x="0" y="0"/>
            <a:chExt cx="943122" cy="99593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43122" cy="995936"/>
            </a:xfrm>
            <a:custGeom>
              <a:avLst/>
              <a:gdLst/>
              <a:ahLst/>
              <a:cxnLst/>
              <a:rect r="r" b="b" t="t" l="l"/>
              <a:pathLst>
                <a:path h="995936" w="943122">
                  <a:moveTo>
                    <a:pt x="0" y="0"/>
                  </a:moveTo>
                  <a:lnTo>
                    <a:pt x="943122" y="0"/>
                  </a:lnTo>
                  <a:lnTo>
                    <a:pt x="943122" y="995936"/>
                  </a:lnTo>
                  <a:lnTo>
                    <a:pt x="0" y="995936"/>
                  </a:lnTo>
                  <a:close/>
                </a:path>
              </a:pathLst>
            </a:custGeom>
            <a:solidFill>
              <a:srgbClr val="F9F7F8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943122" cy="10340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-1298914" y="1893757"/>
            <a:ext cx="2625945" cy="1561244"/>
          </a:xfrm>
          <a:custGeom>
            <a:avLst/>
            <a:gdLst/>
            <a:ahLst/>
            <a:cxnLst/>
            <a:rect r="r" b="b" t="t" l="l"/>
            <a:pathLst>
              <a:path h="1561244" w="2625945">
                <a:moveTo>
                  <a:pt x="0" y="0"/>
                </a:moveTo>
                <a:lnTo>
                  <a:pt x="2625945" y="0"/>
                </a:lnTo>
                <a:lnTo>
                  <a:pt x="2625945" y="1561244"/>
                </a:lnTo>
                <a:lnTo>
                  <a:pt x="0" y="15612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true" rot="0">
            <a:off x="1307981" y="1893757"/>
            <a:ext cx="2625945" cy="1561244"/>
          </a:xfrm>
          <a:custGeom>
            <a:avLst/>
            <a:gdLst/>
            <a:ahLst/>
            <a:cxnLst/>
            <a:rect r="r" b="b" t="t" l="l"/>
            <a:pathLst>
              <a:path h="1561244" w="2625945">
                <a:moveTo>
                  <a:pt x="0" y="1561244"/>
                </a:moveTo>
                <a:lnTo>
                  <a:pt x="2625945" y="1561244"/>
                </a:lnTo>
                <a:lnTo>
                  <a:pt x="2625945" y="0"/>
                </a:lnTo>
                <a:lnTo>
                  <a:pt x="0" y="0"/>
                </a:lnTo>
                <a:lnTo>
                  <a:pt x="0" y="156124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7" id="7">
            <a:hlinkClick action="ppaction://media"/>
          </p:cNvPr>
          <p:cNvPicPr>
            <a:picLocks noChangeAspect="true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7441825" y="6764583"/>
            <a:ext cx="7289845" cy="325045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4810826" y="1558189"/>
            <a:ext cx="11672472" cy="20651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8207"/>
              </a:lnSpc>
            </a:pPr>
            <a:r>
              <a:rPr lang="en-US" sz="6265">
                <a:solidFill>
                  <a:srgbClr val="FFFFFF"/>
                </a:solidFill>
                <a:latin typeface="Neue Machina"/>
                <a:ea typeface="Neue Machina"/>
                <a:cs typeface="Neue Machina"/>
                <a:sym typeface="Neue Machina"/>
              </a:rPr>
              <a:t>WHAT KINDS OF CHALLENGES WILL WE SEE?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687378" y="5086350"/>
            <a:ext cx="5306270" cy="28455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06"/>
              </a:lnSpc>
            </a:pPr>
            <a:r>
              <a:rPr lang="en-US" sz="2718">
                <a:solidFill>
                  <a:srgbClr val="D9D9D9"/>
                </a:solidFill>
                <a:latin typeface="DM Sans"/>
                <a:ea typeface="DM Sans"/>
                <a:cs typeface="DM Sans"/>
                <a:sym typeface="DM Sans"/>
              </a:rPr>
              <a:t>“Passive (No Server interaction)</a:t>
            </a:r>
          </a:p>
          <a:p>
            <a:pPr algn="l" marL="587006" indent="-293503" lvl="1">
              <a:lnSpc>
                <a:spcPts val="3806"/>
              </a:lnSpc>
              <a:buFont typeface="Arial"/>
              <a:buChar char="•"/>
            </a:pPr>
            <a:r>
              <a:rPr lang="en-US" sz="2718">
                <a:solidFill>
                  <a:srgbClr val="D9D9D9"/>
                </a:solidFill>
                <a:latin typeface="DM Sans"/>
                <a:ea typeface="DM Sans"/>
                <a:cs typeface="DM Sans"/>
                <a:sym typeface="DM Sans"/>
              </a:rPr>
              <a:t>Warm ups</a:t>
            </a:r>
          </a:p>
          <a:p>
            <a:pPr algn="l" marL="587006" indent="-293503" lvl="1">
              <a:lnSpc>
                <a:spcPts val="3806"/>
              </a:lnSpc>
              <a:buFont typeface="Arial"/>
              <a:buChar char="•"/>
            </a:pPr>
            <a:r>
              <a:rPr lang="en-US" sz="2718">
                <a:solidFill>
                  <a:srgbClr val="D9D9D9"/>
                </a:solidFill>
                <a:latin typeface="DM Sans"/>
                <a:ea typeface="DM Sans"/>
                <a:cs typeface="DM Sans"/>
                <a:sym typeface="DM Sans"/>
              </a:rPr>
              <a:t>Cryptography</a:t>
            </a:r>
          </a:p>
          <a:p>
            <a:pPr algn="l" marL="587006" indent="-293503" lvl="1">
              <a:lnSpc>
                <a:spcPts val="3806"/>
              </a:lnSpc>
              <a:buFont typeface="Arial"/>
              <a:buChar char="•"/>
            </a:pPr>
            <a:r>
              <a:rPr lang="en-US" sz="2718">
                <a:solidFill>
                  <a:srgbClr val="D9D9D9"/>
                </a:solidFill>
                <a:latin typeface="DM Sans"/>
                <a:ea typeface="DM Sans"/>
                <a:cs typeface="DM Sans"/>
                <a:sym typeface="DM Sans"/>
              </a:rPr>
              <a:t>Reversing</a:t>
            </a:r>
          </a:p>
          <a:p>
            <a:pPr algn="l" marL="587006" indent="-293503" lvl="1">
              <a:lnSpc>
                <a:spcPts val="3806"/>
              </a:lnSpc>
              <a:buFont typeface="Arial"/>
              <a:buChar char="•"/>
            </a:pPr>
            <a:r>
              <a:rPr lang="en-US" sz="2718">
                <a:solidFill>
                  <a:srgbClr val="D9D9D9"/>
                </a:solidFill>
                <a:latin typeface="DM Sans"/>
                <a:ea typeface="DM Sans"/>
                <a:cs typeface="DM Sans"/>
                <a:sym typeface="DM Sans"/>
              </a:rPr>
              <a:t>Foresnsics</a:t>
            </a:r>
          </a:p>
          <a:p>
            <a:pPr algn="l" marL="587006" indent="-293503" lvl="1">
              <a:lnSpc>
                <a:spcPts val="3806"/>
              </a:lnSpc>
              <a:buFont typeface="Arial"/>
              <a:buChar char="•"/>
            </a:pPr>
            <a:r>
              <a:rPr lang="en-US" sz="2718">
                <a:solidFill>
                  <a:srgbClr val="D9D9D9"/>
                </a:solidFill>
                <a:latin typeface="DM Sans"/>
                <a:ea typeface="DM Sans"/>
                <a:cs typeface="DM Sans"/>
                <a:sym typeface="DM Sans"/>
              </a:rPr>
              <a:t>Misc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441825" y="4727815"/>
            <a:ext cx="8347393" cy="1809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66"/>
              </a:lnSpc>
            </a:pPr>
            <a:r>
              <a:rPr lang="en-US" sz="2618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“Active”</a:t>
            </a:r>
          </a:p>
          <a:p>
            <a:pPr algn="l" marL="565416" indent="-282708" lvl="1">
              <a:lnSpc>
                <a:spcPts val="3666"/>
              </a:lnSpc>
              <a:buFont typeface="Arial"/>
              <a:buChar char="•"/>
            </a:pPr>
            <a:r>
              <a:rPr lang="en-US" sz="2618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PWN aka compromise a machine</a:t>
            </a:r>
          </a:p>
          <a:p>
            <a:pPr algn="l" marL="565416" indent="-282708" lvl="1">
              <a:lnSpc>
                <a:spcPts val="3666"/>
              </a:lnSpc>
              <a:buFont typeface="Arial"/>
              <a:buChar char="•"/>
            </a:pPr>
            <a:r>
              <a:rPr lang="en-US" sz="2618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WEB Web vulnerabilities (sql injection, fuzzing, etc)</a:t>
            </a:r>
          </a:p>
          <a:p>
            <a:pPr algn="l" marL="565416" indent="-282708" lvl="1">
              <a:lnSpc>
                <a:spcPts val="3666"/>
              </a:lnSpc>
              <a:spcBef>
                <a:spcPct val="0"/>
              </a:spcBef>
              <a:buFont typeface="Arial"/>
              <a:buChar char="•"/>
            </a:pPr>
            <a:r>
              <a:rPr lang="en-US" sz="2618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ICS - Industrial Control Systems (Rare)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31F2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72986" y="1393821"/>
            <a:ext cx="7475664" cy="46470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5"/>
              </a:lnSpc>
            </a:pPr>
            <a:r>
              <a:rPr lang="en-US" sz="7057">
                <a:solidFill>
                  <a:srgbClr val="FFFFFF"/>
                </a:solidFill>
                <a:latin typeface="Neue Machina"/>
                <a:ea typeface="Neue Machina"/>
                <a:cs typeface="Neue Machina"/>
                <a:sym typeface="Neue Machina"/>
              </a:rPr>
              <a:t>WHEN YOU ARE STUCK: </a:t>
            </a:r>
          </a:p>
          <a:p>
            <a:pPr algn="l">
              <a:lnSpc>
                <a:spcPts val="9245"/>
              </a:lnSpc>
            </a:pPr>
            <a:r>
              <a:rPr lang="en-US" sz="7057">
                <a:solidFill>
                  <a:srgbClr val="FFFFFF"/>
                </a:solidFill>
                <a:latin typeface="Neue Machina"/>
                <a:ea typeface="Neue Machina"/>
                <a:cs typeface="Neue Machina"/>
                <a:sym typeface="Neue Machina"/>
              </a:rPr>
              <a:t>TIPS AND TRICKS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9144000" y="3342136"/>
            <a:ext cx="7452205" cy="7980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03221" indent="-251610" lvl="1">
              <a:lnSpc>
                <a:spcPts val="3263"/>
              </a:lnSpc>
              <a:buFont typeface="Arial"/>
              <a:buChar char="•"/>
            </a:pPr>
            <a:r>
              <a:rPr lang="en-US" b="true" sz="2330">
                <a:solidFill>
                  <a:srgbClr val="D9D9D9"/>
                </a:solidFill>
                <a:latin typeface="DM Sans Bold"/>
                <a:ea typeface="DM Sans Bold"/>
                <a:cs typeface="DM Sans Bold"/>
                <a:sym typeface="DM Sans Bold"/>
              </a:rPr>
              <a:t>MOVE ON -</a:t>
            </a:r>
            <a:r>
              <a:rPr lang="en-US" sz="2330">
                <a:solidFill>
                  <a:srgbClr val="D9D9D9"/>
                </a:solidFill>
                <a:latin typeface="DM Sans"/>
                <a:ea typeface="DM Sans"/>
                <a:cs typeface="DM Sans"/>
                <a:sym typeface="DM Sans"/>
              </a:rPr>
              <a:t> If you can’t figure it out right now sometimes it is best to move on 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9144000" y="5390166"/>
            <a:ext cx="7452205" cy="12076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03221" indent="-251610" lvl="1">
              <a:lnSpc>
                <a:spcPts val="3263"/>
              </a:lnSpc>
              <a:buFont typeface="Arial"/>
              <a:buChar char="•"/>
            </a:pPr>
            <a:r>
              <a:rPr lang="en-US" b="true" sz="2330">
                <a:solidFill>
                  <a:srgbClr val="D9D9D9"/>
                </a:solidFill>
                <a:latin typeface="DM Sans Bold"/>
                <a:ea typeface="DM Sans Bold"/>
                <a:cs typeface="DM Sans Bold"/>
                <a:sym typeface="DM Sans Bold"/>
              </a:rPr>
              <a:t>Find a new approach</a:t>
            </a:r>
            <a:r>
              <a:rPr lang="en-US" sz="2330">
                <a:solidFill>
                  <a:srgbClr val="D9D9D9"/>
                </a:solidFill>
                <a:latin typeface="DM Sans"/>
                <a:ea typeface="DM Sans"/>
                <a:cs typeface="DM Sans"/>
                <a:sym typeface="DM Sans"/>
              </a:rPr>
              <a:t> – Look for write ups in the area you are working on. SEe if there is a new approach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144000" y="7508705"/>
            <a:ext cx="7452205" cy="12076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03221" indent="-251610" lvl="1">
              <a:lnSpc>
                <a:spcPts val="3263"/>
              </a:lnSpc>
              <a:buFont typeface="Arial"/>
              <a:buChar char="•"/>
            </a:pPr>
            <a:r>
              <a:rPr lang="en-US" b="true" sz="2330">
                <a:solidFill>
                  <a:srgbClr val="D9D9D9"/>
                </a:solidFill>
                <a:latin typeface="DM Sans Bold"/>
                <a:ea typeface="DM Sans Bold"/>
                <a:cs typeface="DM Sans Bold"/>
                <a:sym typeface="DM Sans Bold"/>
              </a:rPr>
              <a:t>TEAM HELP - </a:t>
            </a:r>
            <a:r>
              <a:rPr lang="en-US" sz="2330">
                <a:solidFill>
                  <a:srgbClr val="D9D9D9"/>
                </a:solidFill>
                <a:latin typeface="DM Sans"/>
                <a:ea typeface="DM Sans"/>
                <a:cs typeface="DM Sans"/>
                <a:sym typeface="DM Sans"/>
              </a:rPr>
              <a:t> Gather ideas from friends and see if they can assist, working together on a challenge can help bring new perspectives</a:t>
            </a:r>
          </a:p>
        </p:txBody>
      </p:sp>
      <p:sp>
        <p:nvSpPr>
          <p:cNvPr name="Freeform 6" id="6"/>
          <p:cNvSpPr/>
          <p:nvPr/>
        </p:nvSpPr>
        <p:spPr>
          <a:xfrm flipH="false" flipV="true" rot="0">
            <a:off x="1474286" y="7375330"/>
            <a:ext cx="2563649" cy="1524206"/>
          </a:xfrm>
          <a:custGeom>
            <a:avLst/>
            <a:gdLst/>
            <a:ahLst/>
            <a:cxnLst/>
            <a:rect r="r" b="b" t="t" l="l"/>
            <a:pathLst>
              <a:path h="1524206" w="2563649">
                <a:moveTo>
                  <a:pt x="0" y="1524206"/>
                </a:moveTo>
                <a:lnTo>
                  <a:pt x="2563649" y="1524206"/>
                </a:lnTo>
                <a:lnTo>
                  <a:pt x="2563649" y="0"/>
                </a:lnTo>
                <a:lnTo>
                  <a:pt x="0" y="0"/>
                </a:lnTo>
                <a:lnTo>
                  <a:pt x="0" y="1524206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1070765" y="7375330"/>
            <a:ext cx="2563649" cy="1524206"/>
          </a:xfrm>
          <a:custGeom>
            <a:avLst/>
            <a:gdLst/>
            <a:ahLst/>
            <a:cxnLst/>
            <a:rect r="r" b="b" t="t" l="l"/>
            <a:pathLst>
              <a:path h="1524206" w="2563649">
                <a:moveTo>
                  <a:pt x="0" y="0"/>
                </a:moveTo>
                <a:lnTo>
                  <a:pt x="2563649" y="0"/>
                </a:lnTo>
                <a:lnTo>
                  <a:pt x="2563649" y="1524206"/>
                </a:lnTo>
                <a:lnTo>
                  <a:pt x="0" y="15242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4009360" y="7375330"/>
            <a:ext cx="2563649" cy="1524206"/>
          </a:xfrm>
          <a:custGeom>
            <a:avLst/>
            <a:gdLst/>
            <a:ahLst/>
            <a:cxnLst/>
            <a:rect r="r" b="b" t="t" l="l"/>
            <a:pathLst>
              <a:path h="1524206" w="2563649">
                <a:moveTo>
                  <a:pt x="0" y="0"/>
                </a:moveTo>
                <a:lnTo>
                  <a:pt x="2563649" y="0"/>
                </a:lnTo>
                <a:lnTo>
                  <a:pt x="2563649" y="1524206"/>
                </a:lnTo>
                <a:lnTo>
                  <a:pt x="0" y="15242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9" id="9"/>
          <p:cNvSpPr/>
          <p:nvPr/>
        </p:nvSpPr>
        <p:spPr>
          <a:xfrm flipV="true">
            <a:off x="7883418" y="1744702"/>
            <a:ext cx="11526772" cy="11430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0" id="10"/>
          <p:cNvGrpSpPr/>
          <p:nvPr/>
        </p:nvGrpSpPr>
        <p:grpSpPr>
          <a:xfrm rot="0">
            <a:off x="17490428" y="2811629"/>
            <a:ext cx="1408096" cy="5916432"/>
            <a:chOff x="0" y="0"/>
            <a:chExt cx="370857" cy="1558237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370857" cy="1558237"/>
            </a:xfrm>
            <a:custGeom>
              <a:avLst/>
              <a:gdLst/>
              <a:ahLst/>
              <a:cxnLst/>
              <a:rect r="r" b="b" t="t" l="l"/>
              <a:pathLst>
                <a:path h="1558237" w="370857">
                  <a:moveTo>
                    <a:pt x="0" y="0"/>
                  </a:moveTo>
                  <a:lnTo>
                    <a:pt x="370857" y="0"/>
                  </a:lnTo>
                  <a:lnTo>
                    <a:pt x="370857" y="1558237"/>
                  </a:lnTo>
                  <a:lnTo>
                    <a:pt x="0" y="1558237"/>
                  </a:lnTo>
                  <a:close/>
                </a:path>
              </a:pathLst>
            </a:custGeom>
            <a:solidFill>
              <a:srgbClr val="F9F7F8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370857" cy="15963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31F2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810826" y="1558189"/>
            <a:ext cx="11672472" cy="21561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8600"/>
              </a:lnSpc>
            </a:pPr>
            <a:r>
              <a:rPr lang="en-US" sz="6565">
                <a:solidFill>
                  <a:srgbClr val="FFFFFF"/>
                </a:solidFill>
                <a:latin typeface="Neue Machina"/>
                <a:ea typeface="Neue Machina"/>
                <a:cs typeface="Neue Machina"/>
                <a:sym typeface="Neue Machina"/>
              </a:rPr>
              <a:t>A NOTE ABOUT THE CHALENGING NATURE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2934931" y="4616439"/>
            <a:ext cx="11787322" cy="47307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22"/>
              </a:lnSpc>
            </a:pPr>
            <a:r>
              <a:rPr lang="en-US" sz="5373">
                <a:solidFill>
                  <a:srgbClr val="D9D9D9"/>
                </a:solidFill>
                <a:latin typeface="DM Sans"/>
                <a:ea typeface="DM Sans"/>
                <a:cs typeface="DM Sans"/>
                <a:sym typeface="DM Sans"/>
              </a:rPr>
              <a:t>"The expert in anything was once a beginner who refused to give up." </a:t>
            </a:r>
          </a:p>
          <a:p>
            <a:pPr algn="ctr">
              <a:lnSpc>
                <a:spcPts val="7522"/>
              </a:lnSpc>
            </a:pPr>
            <a:r>
              <a:rPr lang="en-US" sz="5373" i="true">
                <a:solidFill>
                  <a:srgbClr val="D9D9D9"/>
                </a:solidFill>
                <a:latin typeface="DM Sans Italics"/>
                <a:ea typeface="DM Sans Italics"/>
                <a:cs typeface="DM Sans Italics"/>
                <a:sym typeface="DM Sans Italics"/>
              </a:rPr>
              <a:t>- Helen Hayes</a:t>
            </a:r>
          </a:p>
          <a:p>
            <a:pPr algn="ctr">
              <a:lnSpc>
                <a:spcPts val="7522"/>
              </a:lnSpc>
            </a:pPr>
          </a:p>
          <a:p>
            <a:pPr algn="ctr">
              <a:lnSpc>
                <a:spcPts val="7522"/>
              </a:lnSpc>
            </a:pPr>
          </a:p>
        </p:txBody>
      </p:sp>
      <p:grpSp>
        <p:nvGrpSpPr>
          <p:cNvPr name="Group 4" id="4"/>
          <p:cNvGrpSpPr/>
          <p:nvPr/>
        </p:nvGrpSpPr>
        <p:grpSpPr>
          <a:xfrm rot="0">
            <a:off x="16483298" y="5143500"/>
            <a:ext cx="3580916" cy="3781446"/>
            <a:chOff x="0" y="0"/>
            <a:chExt cx="943122" cy="99593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943122" cy="995936"/>
            </a:xfrm>
            <a:custGeom>
              <a:avLst/>
              <a:gdLst/>
              <a:ahLst/>
              <a:cxnLst/>
              <a:rect r="r" b="b" t="t" l="l"/>
              <a:pathLst>
                <a:path h="995936" w="943122">
                  <a:moveTo>
                    <a:pt x="0" y="0"/>
                  </a:moveTo>
                  <a:lnTo>
                    <a:pt x="943122" y="0"/>
                  </a:lnTo>
                  <a:lnTo>
                    <a:pt x="943122" y="995936"/>
                  </a:lnTo>
                  <a:lnTo>
                    <a:pt x="0" y="995936"/>
                  </a:lnTo>
                  <a:close/>
                </a:path>
              </a:pathLst>
            </a:custGeom>
            <a:solidFill>
              <a:srgbClr val="F9F7F8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943122" cy="10340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-1298914" y="1893757"/>
            <a:ext cx="2625945" cy="1561244"/>
          </a:xfrm>
          <a:custGeom>
            <a:avLst/>
            <a:gdLst/>
            <a:ahLst/>
            <a:cxnLst/>
            <a:rect r="r" b="b" t="t" l="l"/>
            <a:pathLst>
              <a:path h="1561244" w="2625945">
                <a:moveTo>
                  <a:pt x="0" y="0"/>
                </a:moveTo>
                <a:lnTo>
                  <a:pt x="2625945" y="0"/>
                </a:lnTo>
                <a:lnTo>
                  <a:pt x="2625945" y="1561244"/>
                </a:lnTo>
                <a:lnTo>
                  <a:pt x="0" y="15612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true" rot="0">
            <a:off x="1307981" y="1893757"/>
            <a:ext cx="2625945" cy="1561244"/>
          </a:xfrm>
          <a:custGeom>
            <a:avLst/>
            <a:gdLst/>
            <a:ahLst/>
            <a:cxnLst/>
            <a:rect r="r" b="b" t="t" l="l"/>
            <a:pathLst>
              <a:path h="1561244" w="2625945">
                <a:moveTo>
                  <a:pt x="0" y="1561244"/>
                </a:moveTo>
                <a:lnTo>
                  <a:pt x="2625945" y="1561244"/>
                </a:lnTo>
                <a:lnTo>
                  <a:pt x="2625945" y="0"/>
                </a:lnTo>
                <a:lnTo>
                  <a:pt x="0" y="0"/>
                </a:lnTo>
                <a:lnTo>
                  <a:pt x="0" y="156124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31F2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210188" y="1604475"/>
            <a:ext cx="7475664" cy="11521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45"/>
              </a:lnSpc>
            </a:pPr>
            <a:r>
              <a:rPr lang="en-US" sz="7057">
                <a:solidFill>
                  <a:srgbClr val="FFFFFF"/>
                </a:solidFill>
                <a:latin typeface="Neue Machina"/>
                <a:ea typeface="Neue Machina"/>
                <a:cs typeface="Neue Machina"/>
                <a:sym typeface="Neue Machina"/>
              </a:rPr>
              <a:t>THE TOOLING</a:t>
            </a:r>
          </a:p>
        </p:txBody>
      </p:sp>
      <p:sp>
        <p:nvSpPr>
          <p:cNvPr name="Freeform 3" id="3"/>
          <p:cNvSpPr/>
          <p:nvPr/>
        </p:nvSpPr>
        <p:spPr>
          <a:xfrm flipH="false" flipV="true" rot="0">
            <a:off x="1474286" y="8004057"/>
            <a:ext cx="2563649" cy="1524206"/>
          </a:xfrm>
          <a:custGeom>
            <a:avLst/>
            <a:gdLst/>
            <a:ahLst/>
            <a:cxnLst/>
            <a:rect r="r" b="b" t="t" l="l"/>
            <a:pathLst>
              <a:path h="1524206" w="2563649">
                <a:moveTo>
                  <a:pt x="0" y="1524206"/>
                </a:moveTo>
                <a:lnTo>
                  <a:pt x="2563649" y="1524206"/>
                </a:lnTo>
                <a:lnTo>
                  <a:pt x="2563649" y="0"/>
                </a:lnTo>
                <a:lnTo>
                  <a:pt x="0" y="0"/>
                </a:lnTo>
                <a:lnTo>
                  <a:pt x="0" y="1524206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070765" y="8004057"/>
            <a:ext cx="2563649" cy="1524206"/>
          </a:xfrm>
          <a:custGeom>
            <a:avLst/>
            <a:gdLst/>
            <a:ahLst/>
            <a:cxnLst/>
            <a:rect r="r" b="b" t="t" l="l"/>
            <a:pathLst>
              <a:path h="1524206" w="2563649">
                <a:moveTo>
                  <a:pt x="0" y="0"/>
                </a:moveTo>
                <a:lnTo>
                  <a:pt x="2563649" y="0"/>
                </a:lnTo>
                <a:lnTo>
                  <a:pt x="2563649" y="1524206"/>
                </a:lnTo>
                <a:lnTo>
                  <a:pt x="0" y="15242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009360" y="8004057"/>
            <a:ext cx="2563649" cy="1524206"/>
          </a:xfrm>
          <a:custGeom>
            <a:avLst/>
            <a:gdLst/>
            <a:ahLst/>
            <a:cxnLst/>
            <a:rect r="r" b="b" t="t" l="l"/>
            <a:pathLst>
              <a:path h="1524206" w="2563649">
                <a:moveTo>
                  <a:pt x="0" y="0"/>
                </a:moveTo>
                <a:lnTo>
                  <a:pt x="2563649" y="0"/>
                </a:lnTo>
                <a:lnTo>
                  <a:pt x="2563649" y="1524206"/>
                </a:lnTo>
                <a:lnTo>
                  <a:pt x="0" y="15242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6" id="6"/>
          <p:cNvSpPr/>
          <p:nvPr/>
        </p:nvSpPr>
        <p:spPr>
          <a:xfrm flipV="true">
            <a:off x="7883418" y="1744702"/>
            <a:ext cx="11526772" cy="11430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7" id="7"/>
          <p:cNvGrpSpPr/>
          <p:nvPr/>
        </p:nvGrpSpPr>
        <p:grpSpPr>
          <a:xfrm rot="0">
            <a:off x="17490428" y="2811629"/>
            <a:ext cx="1408096" cy="5916432"/>
            <a:chOff x="0" y="0"/>
            <a:chExt cx="370857" cy="155823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70857" cy="1558237"/>
            </a:xfrm>
            <a:custGeom>
              <a:avLst/>
              <a:gdLst/>
              <a:ahLst/>
              <a:cxnLst/>
              <a:rect r="r" b="b" t="t" l="l"/>
              <a:pathLst>
                <a:path h="1558237" w="370857">
                  <a:moveTo>
                    <a:pt x="0" y="0"/>
                  </a:moveTo>
                  <a:lnTo>
                    <a:pt x="370857" y="0"/>
                  </a:lnTo>
                  <a:lnTo>
                    <a:pt x="370857" y="1558237"/>
                  </a:lnTo>
                  <a:lnTo>
                    <a:pt x="0" y="1558237"/>
                  </a:lnTo>
                  <a:close/>
                </a:path>
              </a:pathLst>
            </a:custGeom>
            <a:solidFill>
              <a:srgbClr val="F9F7F8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370857" cy="15963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210188" y="2811629"/>
            <a:ext cx="5715847" cy="4536954"/>
          </a:xfrm>
          <a:custGeom>
            <a:avLst/>
            <a:gdLst/>
            <a:ahLst/>
            <a:cxnLst/>
            <a:rect r="r" b="b" t="t" l="l"/>
            <a:pathLst>
              <a:path h="4536954" w="5715847">
                <a:moveTo>
                  <a:pt x="0" y="0"/>
                </a:moveTo>
                <a:lnTo>
                  <a:pt x="5715847" y="0"/>
                </a:lnTo>
                <a:lnTo>
                  <a:pt x="5715847" y="4536953"/>
                </a:lnTo>
                <a:lnTo>
                  <a:pt x="0" y="453695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9144000" y="3332611"/>
            <a:ext cx="7452205" cy="13263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46401" indent="-273201" lvl="1">
              <a:lnSpc>
                <a:spcPts val="3543"/>
              </a:lnSpc>
              <a:buFont typeface="Arial"/>
              <a:buChar char="•"/>
            </a:pPr>
            <a:r>
              <a:rPr lang="en-US" sz="2530">
                <a:solidFill>
                  <a:srgbClr val="D9D9D9"/>
                </a:solidFill>
                <a:latin typeface="DM Sans"/>
                <a:ea typeface="DM Sans"/>
                <a:cs typeface="DM Sans"/>
                <a:sym typeface="DM Sans"/>
              </a:rPr>
              <a:t>As we continue with training I’ll share more of the tooling we use.</a:t>
            </a:r>
          </a:p>
          <a:p>
            <a:pPr algn="l">
              <a:lnSpc>
                <a:spcPts val="3543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9144000" y="4580962"/>
            <a:ext cx="7452205" cy="8058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03221" indent="-251611" lvl="1">
              <a:lnSpc>
                <a:spcPts val="3263"/>
              </a:lnSpc>
              <a:buFont typeface="Arial"/>
              <a:buChar char="•"/>
            </a:pPr>
            <a:r>
              <a:rPr lang="en-US" sz="2330">
                <a:solidFill>
                  <a:srgbClr val="D9D9D9"/>
                </a:solidFill>
                <a:latin typeface="DM Sans"/>
                <a:ea typeface="DM Sans"/>
                <a:cs typeface="DM Sans"/>
                <a:sym typeface="DM Sans"/>
              </a:rPr>
              <a:t>Githubs with massive amounts of tools collected over time “CTF tool list site:Github.com”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144000" y="5849026"/>
            <a:ext cx="7452205" cy="7980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03221" indent="-251610" lvl="1">
              <a:lnSpc>
                <a:spcPts val="3263"/>
              </a:lnSpc>
              <a:buFont typeface="Arial"/>
              <a:buChar char="•"/>
            </a:pPr>
            <a:r>
              <a:rPr lang="en-US" sz="2330" u="sng">
                <a:solidFill>
                  <a:srgbClr val="D9D9D9"/>
                </a:solidFill>
                <a:latin typeface="DM Sans"/>
                <a:ea typeface="DM Sans"/>
                <a:cs typeface="DM Sans"/>
                <a:sym typeface="DM Sans"/>
                <a:hlinkClick r:id="rId5" tooltip="https://github.com/OlsonTyler0/ctf-multitool"/>
              </a:rPr>
              <a:t>Custom github repo at:</a:t>
            </a:r>
          </a:p>
          <a:p>
            <a:pPr algn="l" marL="1006442" indent="-335481" lvl="2">
              <a:lnSpc>
                <a:spcPts val="3263"/>
              </a:lnSpc>
              <a:buFont typeface="Arial"/>
              <a:buChar char="⚬"/>
            </a:pPr>
            <a:r>
              <a:rPr lang="en-US" sz="2330" u="sng">
                <a:solidFill>
                  <a:srgbClr val="D9D9D9"/>
                </a:solidFill>
                <a:latin typeface="DM Sans"/>
                <a:ea typeface="DM Sans"/>
                <a:cs typeface="DM Sans"/>
                <a:sym typeface="DM Sans"/>
                <a:hlinkClick r:id="rId6" tooltip="https://github.com/OlsonTyler0/ctf-multitool"/>
              </a:rPr>
              <a:t>https://github.com/OlsonTyler0/ctf-multitool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DAGbEySysGM</dc:identifier>
  <dcterms:modified xsi:type="dcterms:W3CDTF">2011-08-01T06:04:30Z</dcterms:modified>
  <cp:revision>1</cp:revision>
  <dc:title>Capture the flags for Beginners</dc:title>
</cp:coreProperties>
</file>